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83" r:id="rId2"/>
    <p:sldId id="284" r:id="rId3"/>
    <p:sldId id="289" r:id="rId4"/>
    <p:sldId id="282" r:id="rId5"/>
    <p:sldId id="291" r:id="rId6"/>
    <p:sldId id="281" r:id="rId7"/>
    <p:sldId id="287" r:id="rId8"/>
    <p:sldId id="277" r:id="rId9"/>
    <p:sldId id="293" r:id="rId10"/>
    <p:sldId id="295" r:id="rId11"/>
    <p:sldId id="288" r:id="rId12"/>
    <p:sldId id="292" r:id="rId13"/>
    <p:sldId id="271" r:id="rId14"/>
    <p:sldId id="280" r:id="rId15"/>
    <p:sldId id="285" r:id="rId16"/>
    <p:sldId id="261" r:id="rId17"/>
    <p:sldId id="278" r:id="rId18"/>
    <p:sldId id="26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B"/>
    <a:srgbClr val="DFE8F8"/>
    <a:srgbClr val="D70003"/>
    <a:srgbClr val="F9F9F9"/>
    <a:srgbClr val="E6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5"/>
    <p:restoredTop sz="81360"/>
  </p:normalViewPr>
  <p:slideViewPr>
    <p:cSldViewPr snapToGrid="0" snapToObjects="1">
      <p:cViewPr>
        <p:scale>
          <a:sx n="95" d="100"/>
          <a:sy n="95" d="100"/>
        </p:scale>
        <p:origin x="124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CD2D4-734D-C24C-8BB8-5E459062EAA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FDA7E-A166-CD4A-976F-FA1F09F3F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3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decide on the modelling approach I looked</a:t>
            </a:r>
            <a:r>
              <a:rPr lang="en-US" baseline="0" dirty="0" smtClean="0"/>
              <a:t> at whether the white pixels (foreground) is different for each category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5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Low: no queues</a:t>
            </a:r>
          </a:p>
          <a:p>
            <a:r>
              <a:rPr lang="en-US" dirty="0" smtClean="0"/>
              <a:t>Medium: queues starting to form, but not yet covering entire road</a:t>
            </a:r>
          </a:p>
          <a:p>
            <a:r>
              <a:rPr lang="en-US" dirty="0" smtClean="0"/>
              <a:t>High: queue covers the whole</a:t>
            </a:r>
            <a:r>
              <a:rPr lang="en-US" baseline="0" dirty="0" smtClean="0"/>
              <a:t> road area in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3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 values are correct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0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4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Static</a:t>
            </a:r>
            <a:r>
              <a:rPr lang="en-US" baseline="0" dirty="0" smtClean="0"/>
              <a:t> images: data only in the present. People would have to guess how many cars were present before they visited the page, and how long the current condition is expected to last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1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3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can be seen below, the raw images have several limitations. Firstly, their resolutions are very low (480 </a:t>
            </a:r>
            <a:r>
              <a:rPr lang="en-US" dirty="0" err="1" smtClean="0"/>
              <a:t>px</a:t>
            </a:r>
            <a:r>
              <a:rPr lang="en-US" dirty="0" smtClean="0"/>
              <a:t> by 640 </a:t>
            </a:r>
            <a:r>
              <a:rPr lang="en-US" dirty="0" err="1" smtClean="0"/>
              <a:t>px</a:t>
            </a:r>
            <a:r>
              <a:rPr lang="en-US" dirty="0" smtClean="0"/>
              <a:t>). Secondly, the camera is angled such that cars further from the camera are occluded by cars closer to the camera.</a:t>
            </a:r>
          </a:p>
          <a:p>
            <a:endParaRPr lang="en-US" dirty="0" smtClean="0"/>
          </a:p>
          <a:p>
            <a:r>
              <a:rPr lang="en-US" dirty="0" smtClean="0"/>
              <a:t>This implicated the modelling approach, as it meant that counting cars by object detection was not possible. To train the model to predict the number of cars in each frame, I instead used a background subtraction algorithm (as explained below), together with manually labelled images.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original data from</a:t>
            </a:r>
            <a:r>
              <a:rPr lang="en-US" baseline="0" dirty="0" smtClean="0"/>
              <a:t> the cameras look like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Off by an average of 4 cars per</a:t>
            </a:r>
            <a:r>
              <a:rPr lang="en-US" baseline="0" dirty="0" smtClean="0"/>
              <a:t>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Off by an average of 4 cars per</a:t>
            </a:r>
            <a:r>
              <a:rPr lang="en-US" baseline="0" dirty="0" smtClean="0"/>
              <a:t>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6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Off by an average of 4 cars per</a:t>
            </a:r>
            <a:r>
              <a:rPr lang="en-US" baseline="0" dirty="0" smtClean="0"/>
              <a:t>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0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</a:t>
            </a:r>
            <a:r>
              <a:rPr lang="en-US" baseline="0" dirty="0" smtClean="0"/>
              <a:t> into a r</a:t>
            </a:r>
            <a:r>
              <a:rPr lang="en-US" dirty="0" smtClean="0"/>
              <a:t>egression problem: predicting</a:t>
            </a:r>
            <a:r>
              <a:rPr lang="en-US" baseline="0" dirty="0" smtClean="0"/>
              <a:t> number of cars in an image.</a:t>
            </a:r>
          </a:p>
          <a:p>
            <a:r>
              <a:rPr lang="en-US" baseline="0" dirty="0" smtClean="0"/>
              <a:t>To do this I needed labelled images with the number of cars.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FDA7E-A166-CD4A-976F-FA1F09F3FD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3ED5-EA94-2149-827A-DB2009C6F9D5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B5CE-2510-F143-AEF8-53F32C3C71DC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2633-9260-CA43-BC8E-9FF555278E51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2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ato" charset="0"/>
                <a:ea typeface="Lato" charset="0"/>
                <a:cs typeface="Lato" charset="0"/>
              </a:defRPr>
            </a:lvl1pPr>
            <a:lvl2pPr>
              <a:defRPr b="0" i="0">
                <a:latin typeface="Lato" charset="0"/>
                <a:ea typeface="Lato" charset="0"/>
                <a:cs typeface="Lato" charset="0"/>
              </a:defRPr>
            </a:lvl2pPr>
            <a:lvl3pPr>
              <a:defRPr b="0" i="0">
                <a:latin typeface="Lato" charset="0"/>
                <a:ea typeface="Lato" charset="0"/>
                <a:cs typeface="Lato" charset="0"/>
              </a:defRPr>
            </a:lvl3pPr>
            <a:lvl4pPr>
              <a:defRPr b="0" i="0">
                <a:latin typeface="Lato" charset="0"/>
                <a:ea typeface="Lato" charset="0"/>
                <a:cs typeface="Lato" charset="0"/>
              </a:defRPr>
            </a:lvl4pPr>
            <a:lvl5pPr>
              <a:defRPr b="0" i="0"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99A98-736E-7248-B509-0FFC9D72BD7B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6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D20C-D022-084A-9B3A-DEA33EB5A910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95471-0BA7-974A-BE2C-3E3AE469F6C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0C883-4789-9143-A0F0-DD7D389627EE}" type="datetime1">
              <a:rPr lang="en-SG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B0B9-6787-0C4F-996F-DC8FE52B66C1}" type="datetime1">
              <a:rPr lang="en-SG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2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37626-6B03-6240-9FE5-D0173D932343}" type="datetime1">
              <a:rPr lang="en-SG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3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8284-C744-0143-B61E-B743DBFAAD67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0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CFE7-5F10-7A40-AB83-F7EA23C3B7F3}" type="datetime1">
              <a:rPr lang="en-SG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66EAE-7AD3-434D-BBAB-05EB65F2C199}" type="datetime1">
              <a:rPr lang="en-SG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9329" y="6492875"/>
            <a:ext cx="972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573D336C-62DF-4644-8CEC-272B279E88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9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swald Light" charset="0"/>
          <a:ea typeface="Oswald Light" charset="0"/>
          <a:cs typeface="Oswald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606" y="2726728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Traffic Image Analysis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606" y="520640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Extracting traffic volume from traffic camera images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07" y="0"/>
            <a:ext cx="6409386" cy="38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smtClean="0"/>
              <a:t>Recommendations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183297" cy="2205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45" y="220592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LinkedIn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Instructors and friends of DSI11 for the past 12 weeks!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4" t="35294" r="24183" b="43137"/>
          <a:stretch/>
        </p:blipFill>
        <p:spPr>
          <a:xfrm>
            <a:off x="11120025" y="5795682"/>
            <a:ext cx="1071975" cy="1062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57978" y="5534072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Lato" charset="0"/>
                <a:ea typeface="Lato" charset="0"/>
                <a:cs typeface="Lato" charset="0"/>
              </a:rPr>
              <a:t>Social media??</a:t>
            </a:r>
            <a:endParaRPr lang="en-US" sz="11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03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017" y="5532437"/>
            <a:ext cx="2375647" cy="1325563"/>
          </a:xfrm>
        </p:spPr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8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2: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346059" y="121049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346059" y="398320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3110454" y="1210498"/>
            <a:ext cx="2700000" cy="27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87710" y="3387278"/>
            <a:ext cx="362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to" charset="0"/>
                <a:ea typeface="Lato" charset="0"/>
                <a:cs typeface="Lato" charset="0"/>
              </a:rPr>
              <a:t>How </a:t>
            </a:r>
            <a:r>
              <a:rPr lang="en-US" sz="2800" b="1" smtClean="0">
                <a:latin typeface="Lato" charset="0"/>
                <a:ea typeface="Lato" charset="0"/>
                <a:cs typeface="Lato" charset="0"/>
              </a:rPr>
              <a:t>many cars?</a:t>
            </a:r>
            <a:endParaRPr lang="en-US" sz="28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3110454" y="3983208"/>
            <a:ext cx="2700000" cy="2700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" r="11586"/>
          <a:stretch/>
        </p:blipFill>
        <p:spPr>
          <a:xfrm>
            <a:off x="4919733" y="708339"/>
            <a:ext cx="5541386" cy="56538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24708" y="708339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9481" y="5964234"/>
            <a:ext cx="4496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low        	    </a:t>
            </a:r>
            <a:r>
              <a:rPr lang="en-US" sz="1400" b="1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       medium	         high  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1696" y="2936384"/>
            <a:ext cx="9190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Lato" charset="0"/>
                <a:ea typeface="Lato" charset="0"/>
                <a:cs typeface="Lato" charset="0"/>
              </a:rPr>
              <a:t>White pixels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20" y="2376079"/>
            <a:ext cx="3914104" cy="1325563"/>
          </a:xfrm>
        </p:spPr>
        <p:txBody>
          <a:bodyPr/>
          <a:lstStyle/>
          <a:p>
            <a:r>
              <a:rPr lang="en-US" dirty="0" smtClean="0"/>
              <a:t>Model Architecture</a:t>
            </a:r>
            <a:br>
              <a:rPr lang="en-US" dirty="0" smtClean="0"/>
            </a:br>
            <a:r>
              <a:rPr lang="en-US" sz="2400" dirty="0" smtClean="0"/>
              <a:t>Convolutional LSTM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35008"/>
              </p:ext>
            </p:extLst>
          </p:nvPr>
        </p:nvGraphicFramePr>
        <p:xfrm>
          <a:off x="6219357" y="133923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time_distributed_1: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341755"/>
              </p:ext>
            </p:extLst>
          </p:nvPr>
        </p:nvGraphicFramePr>
        <p:xfrm>
          <a:off x="6084130" y="737184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time_distributed_2: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9296"/>
              </p:ext>
            </p:extLst>
          </p:nvPr>
        </p:nvGraphicFramePr>
        <p:xfrm>
          <a:off x="6277311" y="1341089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time_distributed_3: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969"/>
              </p:ext>
            </p:extLst>
          </p:nvPr>
        </p:nvGraphicFramePr>
        <p:xfrm>
          <a:off x="6142084" y="195722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time_distributed_4: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10205"/>
              </p:ext>
            </p:extLst>
          </p:nvPr>
        </p:nvGraphicFramePr>
        <p:xfrm>
          <a:off x="6277311" y="255857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time_distributed_5: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29929"/>
              </p:ext>
            </p:extLst>
          </p:nvPr>
        </p:nvGraphicFramePr>
        <p:xfrm>
          <a:off x="6142084" y="3187596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time_distributed_6: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79102"/>
              </p:ext>
            </p:extLst>
          </p:nvPr>
        </p:nvGraphicFramePr>
        <p:xfrm>
          <a:off x="6290190" y="3764417"/>
          <a:ext cx="2385560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5560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time_distributed_7: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Conv2D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131882"/>
              </p:ext>
            </p:extLst>
          </p:nvPr>
        </p:nvGraphicFramePr>
        <p:xfrm>
          <a:off x="6154963" y="4354799"/>
          <a:ext cx="2656015" cy="4140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6015"/>
              </a:tblGrid>
              <a:tr h="4140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time_distributed_8: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MaxPooling2D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29434"/>
              </p:ext>
            </p:extLst>
          </p:nvPr>
        </p:nvGraphicFramePr>
        <p:xfrm>
          <a:off x="6425418" y="4927150"/>
          <a:ext cx="2237453" cy="41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7453"/>
              </a:tblGrid>
              <a:tr h="39860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time_distributed_9: </a:t>
                      </a:r>
                      <a:r>
                        <a:rPr lang="en-US" sz="1050" b="0" dirty="0" err="1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TimeDistributed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Flatten</a:t>
                      </a:r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91407"/>
              </p:ext>
            </p:extLst>
          </p:nvPr>
        </p:nvGraphicFramePr>
        <p:xfrm>
          <a:off x="6715192" y="5496944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LSTM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83971"/>
              </p:ext>
            </p:extLst>
          </p:nvPr>
        </p:nvGraphicFramePr>
        <p:xfrm>
          <a:off x="6728071" y="5928351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dense_1: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21137"/>
              </p:ext>
            </p:extLst>
          </p:nvPr>
        </p:nvGraphicFramePr>
        <p:xfrm>
          <a:off x="6728070" y="6334323"/>
          <a:ext cx="1509797" cy="2568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9797"/>
              </a:tblGrid>
              <a:tr h="25683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dense_2:</a:t>
                      </a:r>
                      <a:r>
                        <a:rPr lang="en-US" sz="1050" b="0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050" b="1" baseline="0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Dense</a:t>
                      </a:r>
                      <a:endParaRPr lang="en-US" sz="105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9280278" y="133923"/>
            <a:ext cx="0" cy="6586027"/>
          </a:xfrm>
          <a:prstGeom prst="straightConnector1">
            <a:avLst/>
          </a:prstGeom>
          <a:ln w="254000">
            <a:solidFill>
              <a:schemeClr val="bg2">
                <a:lumMod val="50000"/>
                <a:alpha val="36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6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8" y="152717"/>
            <a:ext cx="10515600" cy="1325563"/>
          </a:xfrm>
        </p:spPr>
        <p:txBody>
          <a:bodyPr/>
          <a:lstStyle/>
          <a:p>
            <a:r>
              <a:rPr lang="en-US" dirty="0" smtClean="0"/>
              <a:t>Step 1: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r="-159" b="29130"/>
          <a:stretch/>
        </p:blipFill>
        <p:spPr>
          <a:xfrm>
            <a:off x="230148" y="1283208"/>
            <a:ext cx="432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6" r="135" b="28935"/>
          <a:stretch/>
        </p:blipFill>
        <p:spPr>
          <a:xfrm>
            <a:off x="5016392" y="1283208"/>
            <a:ext cx="2124000" cy="21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5" r="-22" b="28857"/>
          <a:stretch/>
        </p:blipFill>
        <p:spPr>
          <a:xfrm>
            <a:off x="5016392" y="3479208"/>
            <a:ext cx="2124000" cy="21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4275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Low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8576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Medium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0151" y="5603208"/>
            <a:ext cx="163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High traffic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2" r="141" b="29137"/>
          <a:stretch/>
        </p:blipFill>
        <p:spPr>
          <a:xfrm>
            <a:off x="7606636" y="1283419"/>
            <a:ext cx="4319789" cy="43197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59" y="616429"/>
            <a:ext cx="5873573" cy="4692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5050" y="5573392"/>
            <a:ext cx="323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Lato" charset="0"/>
                <a:ea typeface="Lato" charset="0"/>
                <a:cs typeface="Lato" charset="0"/>
              </a:rPr>
              <a:t>Accuracy: 96%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dirty="0" smtClean="0"/>
              <a:t>Labeling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20658" r="17762" b="10047"/>
          <a:stretch/>
        </p:blipFill>
        <p:spPr>
          <a:xfrm>
            <a:off x="3464418" y="233646"/>
            <a:ext cx="8448540" cy="6441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20887" r="17522" b="10004"/>
          <a:stretch/>
        </p:blipFill>
        <p:spPr>
          <a:xfrm>
            <a:off x="3464419" y="233646"/>
            <a:ext cx="8577328" cy="64411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918" y="12585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Jams at the Woodlands and </a:t>
            </a:r>
            <a:r>
              <a:rPr lang="en-US" sz="2000" dirty="0" err="1" smtClean="0">
                <a:latin typeface="Lato Light" charset="0"/>
                <a:ea typeface="Lato Light" charset="0"/>
                <a:cs typeface="Lato Light" charset="0"/>
              </a:rPr>
              <a:t>Tuas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checkpoints are a frequent occurrence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Picking the wrong time or checkpoint to travel can mean hours wasted in traffic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Having </a:t>
            </a:r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an understanding of existing traffic conditions at the checkpoints would allow Singaporean commuters to make better decisions about whether or not to make the journey across at a given time.</a:t>
            </a:r>
          </a:p>
        </p:txBody>
      </p:sp>
      <p:pic>
        <p:nvPicPr>
          <p:cNvPr id="1026" name="Picture 2" descr="ome netizens said there were stuck in jams for about six hours at the Tuas Checkp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6" y="3198373"/>
            <a:ext cx="4935071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96636" y="6442502"/>
            <a:ext cx="5172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Images: </a:t>
            </a: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www.straitstimes.com/singapore/travellers-endure-long-waits-at-tuas-and-woodlands-checkpoints-over-the-weekend</a:t>
            </a:r>
          </a:p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https://coconuts.co/singapore/news/tuas-checkpoint-ica-traffic-jam-motorists-several-hours-johor</a:t>
            </a:r>
            <a:r>
              <a:rPr lang="en-US" sz="700" dirty="0" smtClean="0">
                <a:solidFill>
                  <a:schemeClr val="bg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/ </a:t>
            </a:r>
            <a:endParaRPr lang="en-US" sz="700" dirty="0">
              <a:solidFill>
                <a:schemeClr val="bg2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8" name="Picture 4" descr="iew of traffic jam at Tuas Checkpoint. (Photo: SINK – Singapore Ink/fb)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74" y="3198372"/>
            <a:ext cx="5268472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76" y="1401248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Lato Medium" charset="0"/>
                <a:ea typeface="Lato Medium" charset="0"/>
                <a:cs typeface="Lato Medium" charset="0"/>
              </a:rPr>
              <a:t>Websites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that 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display static images from the same traffic cameras API offered by LTA </a:t>
            </a:r>
            <a:endParaRPr lang="en-US" sz="2200" dirty="0" smtClean="0">
              <a:latin typeface="Lato Light" charset="0"/>
              <a:ea typeface="Lato Light" charset="0"/>
              <a:cs typeface="Lato Light" charset="0"/>
            </a:endParaRP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No information about trend</a:t>
            </a:r>
          </a:p>
          <a:p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"</a:t>
            </a:r>
            <a:r>
              <a:rPr lang="en-US" sz="2200" dirty="0">
                <a:latin typeface="Lato Medium" charset="0"/>
                <a:ea typeface="Lato Medium" charset="0"/>
                <a:cs typeface="Lato Medium" charset="0"/>
              </a:rPr>
              <a:t>Beat the Jam</a:t>
            </a:r>
            <a:r>
              <a:rPr lang="en-US" sz="2200" dirty="0">
                <a:latin typeface="Lato Light" charset="0"/>
                <a:ea typeface="Lato Light" charset="0"/>
                <a:cs typeface="Lato Light" charset="0"/>
              </a:rPr>
              <a:t>" </a:t>
            </a:r>
            <a:r>
              <a:rPr lang="en-US" sz="2200" dirty="0" smtClean="0">
                <a:latin typeface="Lato Light" charset="0"/>
                <a:ea typeface="Lato Light" charset="0"/>
                <a:cs typeface="Lato Light" charset="0"/>
              </a:rPr>
              <a:t>app uses Google Maps API</a:t>
            </a:r>
          </a:p>
          <a:p>
            <a:pPr lvl="1"/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Depends on crowd-sourced data; not always accurate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7" y="3441056"/>
            <a:ext cx="6302709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17" y="3441056"/>
            <a:ext cx="4032130" cy="3180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Currently available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858374" y="1457906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LTA’s traffic cameras API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~1 image per minute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3" y="1457906"/>
            <a:ext cx="8120866" cy="490496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34127" y="1294117"/>
            <a:ext cx="3214244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L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ow resolutions </a:t>
            </a:r>
          </a:p>
          <a:p>
            <a:pPr marL="0" indent="0">
              <a:buNone/>
            </a:pPr>
            <a:r>
              <a:rPr lang="en-US" sz="2000" dirty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  (640 x 480) </a:t>
            </a:r>
          </a:p>
          <a:p>
            <a:r>
              <a:rPr lang="en-US" sz="2000" dirty="0" smtClean="0">
                <a:latin typeface="Lato Light" charset="0"/>
                <a:ea typeface="Lato Light" charset="0"/>
                <a:cs typeface="Lato Light" charset="0"/>
              </a:rPr>
              <a:t>Occlusion</a:t>
            </a:r>
            <a:endParaRPr lang="en-US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8918" y="149972"/>
            <a:ext cx="10515600" cy="1325563"/>
          </a:xfrm>
        </p:spPr>
        <p:txBody>
          <a:bodyPr/>
          <a:lstStyle/>
          <a:p>
            <a:r>
              <a:rPr lang="en-US" dirty="0" smtClean="0"/>
              <a:t>Image limitations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40328"/>
            <a:ext cx="7068670" cy="5301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6" t="22095" r="7067" b="34873"/>
          <a:stretch/>
        </p:blipFill>
        <p:spPr>
          <a:xfrm>
            <a:off x="8418222" y="2998694"/>
            <a:ext cx="3616896" cy="354313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002306" y="2595282"/>
            <a:ext cx="2218765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221071" y="2613619"/>
            <a:ext cx="1197151" cy="3667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02306" y="4652682"/>
            <a:ext cx="3415916" cy="18401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4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1"/>
          <a:stretch/>
        </p:blipFill>
        <p:spPr>
          <a:xfrm>
            <a:off x="6465076" y="4001121"/>
            <a:ext cx="5419915" cy="2844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4" r="25145"/>
          <a:stretch/>
        </p:blipFill>
        <p:spPr>
          <a:xfrm>
            <a:off x="3752582" y="3949605"/>
            <a:ext cx="2712493" cy="288121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83782" y="3876392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  Remove noise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04388" y="3876392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Threshold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46132" y="3876392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Infilling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58963" y="3709115"/>
            <a:ext cx="2726028" cy="31295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0"/>
          <a:stretch/>
        </p:blipFill>
        <p:spPr>
          <a:xfrm>
            <a:off x="3595227" y="1074833"/>
            <a:ext cx="5451889" cy="2881212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58037" y="354097"/>
            <a:ext cx="3475827" cy="781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mtClean="0"/>
              <a:t>Preprocessing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05506" y="987718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Original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9894" y="987718"/>
            <a:ext cx="1578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" charset="0"/>
                <a:ea typeface="Lato" charset="0"/>
                <a:cs typeface="Lato" charset="0"/>
              </a:rPr>
              <a:t>Cropped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8006" y="987717"/>
            <a:ext cx="25588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Lato" charset="0"/>
                <a:ea typeface="Lato" charset="0"/>
                <a:cs typeface="Lato" charset="0"/>
              </a:rPr>
              <a:t>Background subtraction</a:t>
            </a:r>
            <a:endParaRPr lang="en-US" sz="1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759741" y="3255284"/>
            <a:ext cx="1751527" cy="537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Oswald Light" charset="0"/>
                <a:ea typeface="Oswald Light" charset="0"/>
                <a:cs typeface="Oswald Light" charset="0"/>
              </a:defRPr>
            </a:lvl1pPr>
          </a:lstStyle>
          <a:p>
            <a:r>
              <a:rPr lang="en-US" sz="2500" smtClean="0">
                <a:solidFill>
                  <a:schemeClr val="accent2"/>
                </a:solidFill>
              </a:rPr>
              <a:t>Model input</a:t>
            </a:r>
            <a:endParaRPr lang="en-US" sz="2500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8" y="1309297"/>
            <a:ext cx="3437190" cy="25778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63879"/>
              </p:ext>
            </p:extLst>
          </p:nvPr>
        </p:nvGraphicFramePr>
        <p:xfrm>
          <a:off x="138806" y="1756664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65271"/>
              </p:ext>
            </p:extLst>
          </p:nvPr>
        </p:nvGraphicFramePr>
        <p:xfrm>
          <a:off x="138805" y="3124441"/>
          <a:ext cx="2295302" cy="150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23"/>
                <a:gridCol w="927279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Logistic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KNN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0.93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Lato" charset="0"/>
                          <a:ea typeface="Lato" charset="0"/>
                          <a:cs typeface="Lato" charset="0"/>
                        </a:rPr>
                        <a:t>0.91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3083"/>
              </p:ext>
            </p:extLst>
          </p:nvPr>
        </p:nvGraphicFramePr>
        <p:xfrm>
          <a:off x="3304862" y="1756664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Classification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9392"/>
              </p:ext>
            </p:extLst>
          </p:nvPr>
        </p:nvGraphicFramePr>
        <p:xfrm>
          <a:off x="3304861" y="3124441"/>
          <a:ext cx="2295302" cy="751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291"/>
                <a:gridCol w="93801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a</a:t>
                      </a:r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ccuracy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9-layer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817364"/>
              </p:ext>
            </p:extLst>
          </p:nvPr>
        </p:nvGraphicFramePr>
        <p:xfrm>
          <a:off x="6470918" y="1756664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(Deep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8619"/>
              </p:ext>
            </p:extLst>
          </p:nvPr>
        </p:nvGraphicFramePr>
        <p:xfrm>
          <a:off x="6470917" y="3124441"/>
          <a:ext cx="2295302" cy="184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438"/>
                <a:gridCol w="935864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 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CNN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3.89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12-layer Convolutional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3.98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11-layer ConvLSTM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5.85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06360"/>
              </p:ext>
            </p:extLst>
          </p:nvPr>
        </p:nvGraphicFramePr>
        <p:xfrm>
          <a:off x="9636974" y="1756664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Regression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bg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(Machine learning)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4322"/>
              </p:ext>
            </p:extLst>
          </p:nvPr>
        </p:nvGraphicFramePr>
        <p:xfrm>
          <a:off x="9636973" y="3124441"/>
          <a:ext cx="2295302" cy="1340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221"/>
                <a:gridCol w="895081"/>
              </a:tblGrid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Model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Validation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MAE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Linear regression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Decision</a:t>
                      </a:r>
                      <a:r>
                        <a:rPr lang="en-US" sz="1200" baseline="0" dirty="0" smtClean="0">
                          <a:solidFill>
                            <a:sysClr val="windowText" lastClr="000000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tree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5.58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  <a:tr h="294277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XGBoost*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D70003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4.42</a:t>
                      </a:r>
                      <a:endParaRPr lang="en-US" sz="1200" dirty="0">
                        <a:solidFill>
                          <a:srgbClr val="D70003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4FB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02435" y="1633289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7809" y="1633288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73184" y="1705147"/>
            <a:ext cx="65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&gt;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1996" y="4464472"/>
            <a:ext cx="1340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*production model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571012"/>
              </p:ext>
            </p:extLst>
          </p:nvPr>
        </p:nvGraphicFramePr>
        <p:xfrm>
          <a:off x="138805" y="978748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congested?”</a:t>
                      </a:r>
                      <a:endParaRPr lang="en-US" sz="2800" b="0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Oswald Medium" charset="0"/>
                        <a:ea typeface="Oswald Medium" charset="0"/>
                        <a:cs typeface="Oswald Medium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1021"/>
              </p:ext>
            </p:extLst>
          </p:nvPr>
        </p:nvGraphicFramePr>
        <p:xfrm>
          <a:off x="6470917" y="978748"/>
          <a:ext cx="5461358" cy="47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1358"/>
              </a:tblGrid>
              <a:tr h="46648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800" b="0" i="0" dirty="0" smtClean="0">
                          <a:solidFill>
                            <a:schemeClr val="accent5"/>
                          </a:solidFill>
                          <a:latin typeface="Oswald Medium" charset="0"/>
                          <a:ea typeface="Oswald Medium" charset="0"/>
                          <a:cs typeface="Oswald Medium" charset="0"/>
                        </a:rPr>
                        <a:t>“How many cars?”</a:t>
                      </a:r>
                      <a:endParaRPr lang="en-US" sz="2800" b="0" i="0" dirty="0">
                        <a:solidFill>
                          <a:schemeClr val="accent5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26" y="126268"/>
            <a:ext cx="6257771" cy="3327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11" y="3290881"/>
            <a:ext cx="6219960" cy="3365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6366" y="2717442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4378" y="147394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 = 2.5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8955" y="482915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MAE = 6.6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7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26061" y="6468510"/>
            <a:ext cx="6051910" cy="2522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MORNING                                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  <a:sym typeface="Wingdings"/>
              </a:rPr>
              <a:t>                            EVENING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12879"/>
            <a:ext cx="10515600" cy="1325563"/>
          </a:xfrm>
        </p:spPr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30319" y="3093959"/>
            <a:ext cx="1107583" cy="50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336C-62DF-4644-8CEC-272B279E88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9879"/>
              </p:ext>
            </p:extLst>
          </p:nvPr>
        </p:nvGraphicFramePr>
        <p:xfrm>
          <a:off x="2337603" y="3398885"/>
          <a:ext cx="2295301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Scraping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96399"/>
              </p:ext>
            </p:extLst>
          </p:nvPr>
        </p:nvGraphicFramePr>
        <p:xfrm>
          <a:off x="2337603" y="5420845"/>
          <a:ext cx="6537456" cy="5697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37456"/>
              </a:tblGrid>
              <a:tr h="569703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Heroku PostgreSQL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server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66237"/>
              </p:ext>
            </p:extLst>
          </p:nvPr>
        </p:nvGraphicFramePr>
        <p:xfrm>
          <a:off x="5056093" y="3398885"/>
          <a:ext cx="3818965" cy="11797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18965"/>
              </a:tblGrid>
              <a:tr h="117972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Web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app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56600"/>
              </p:ext>
            </p:extLst>
          </p:nvPr>
        </p:nvGraphicFramePr>
        <p:xfrm>
          <a:off x="2337602" y="1857373"/>
          <a:ext cx="2295301" cy="5340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5301"/>
              </a:tblGrid>
              <a:tr h="53406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LTA</a:t>
                      </a:r>
                      <a:r>
                        <a:rPr lang="en-US" sz="2200" b="0" i="0" baseline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 API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7" name="Up-Down Arrow 26"/>
          <p:cNvSpPr/>
          <p:nvPr/>
        </p:nvSpPr>
        <p:spPr>
          <a:xfrm>
            <a:off x="3279068" y="2422596"/>
            <a:ext cx="430306" cy="898668"/>
          </a:xfrm>
          <a:prstGeom prst="up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3219365" y="4650161"/>
            <a:ext cx="490009" cy="75330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>
            <a:off x="6715325" y="4609964"/>
            <a:ext cx="500500" cy="76029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185621" y="2562972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1 minute </a:t>
            </a:r>
          </a:p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intervals</a:t>
            </a:r>
            <a:endParaRPr lang="en-US" sz="1600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20441"/>
              </p:ext>
            </p:extLst>
          </p:nvPr>
        </p:nvGraphicFramePr>
        <p:xfrm>
          <a:off x="5078484" y="1087525"/>
          <a:ext cx="535752" cy="22088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5752"/>
              </a:tblGrid>
              <a:tr h="2208843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sz="2200" b="0" i="0" dirty="0" smtClean="0">
                          <a:solidFill>
                            <a:schemeClr val="tx1"/>
                          </a:solidFill>
                          <a:latin typeface="Oswald Light" charset="0"/>
                          <a:ea typeface="Oswald Light" charset="0"/>
                          <a:cs typeface="Oswald Light" charset="0"/>
                        </a:rPr>
                        <a:t>UI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Oswald Light" charset="0"/>
                        <a:ea typeface="Oswald Light" charset="0"/>
                        <a:cs typeface="Oswald Light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37" y="1087525"/>
            <a:ext cx="3260822" cy="22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3968</TotalTime>
  <Words>632</Words>
  <Application>Microsoft Macintosh PowerPoint</Application>
  <PresentationFormat>Widescreen</PresentationFormat>
  <Paragraphs>162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Courier</vt:lpstr>
      <vt:lpstr>Helvetica Neue</vt:lpstr>
      <vt:lpstr>Lato</vt:lpstr>
      <vt:lpstr>Lato Light</vt:lpstr>
      <vt:lpstr>Lato Medium</vt:lpstr>
      <vt:lpstr>Lato Semibold</vt:lpstr>
      <vt:lpstr>Oswald Light</vt:lpstr>
      <vt:lpstr>Oswald Medium</vt:lpstr>
      <vt:lpstr>Wingdings</vt:lpstr>
      <vt:lpstr>Arial</vt:lpstr>
      <vt:lpstr>Office Theme</vt:lpstr>
      <vt:lpstr>Traffic Image Analysis</vt:lpstr>
      <vt:lpstr>Problem Statement</vt:lpstr>
      <vt:lpstr>Currently available resources</vt:lpstr>
      <vt:lpstr>Data</vt:lpstr>
      <vt:lpstr>Image limitations</vt:lpstr>
      <vt:lpstr>PowerPoint Presentation</vt:lpstr>
      <vt:lpstr>PowerPoint Presentation</vt:lpstr>
      <vt:lpstr>Modeling Results</vt:lpstr>
      <vt:lpstr>Deployment</vt:lpstr>
      <vt:lpstr>Recommendations</vt:lpstr>
      <vt:lpstr>Thank you -</vt:lpstr>
      <vt:lpstr>Extra slides</vt:lpstr>
      <vt:lpstr>Step 2: regression</vt:lpstr>
      <vt:lpstr>PowerPoint Presentation</vt:lpstr>
      <vt:lpstr>Model Architecture Convolutional LSTM</vt:lpstr>
      <vt:lpstr>Step 1: classification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ElaineZ</dc:creator>
  <cp:lastModifiedBy>ElaineZ</cp:lastModifiedBy>
  <cp:revision>182</cp:revision>
  <dcterms:created xsi:type="dcterms:W3CDTF">2019-11-07T04:42:38Z</dcterms:created>
  <dcterms:modified xsi:type="dcterms:W3CDTF">2019-12-04T02:29:28Z</dcterms:modified>
</cp:coreProperties>
</file>